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59" r:id="rId4"/>
    <p:sldId id="258" r:id="rId5"/>
    <p:sldId id="260" r:id="rId6"/>
    <p:sldId id="263" r:id="rId7"/>
    <p:sldId id="262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18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0C56D-4B34-4C34-BEFE-1AC7EAD2F719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B0151-EBB0-48D5-A0F4-88BB7A0692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FD96E11-946E-4FF4-B16E-D8BF410D1E3B}" type="slidenum">
              <a:rPr lang="ru-RU"/>
              <a:pPr/>
              <a:t>4</a:t>
            </a:fld>
            <a:endParaRPr lang="ru-RU"/>
          </a:p>
        </p:txBody>
      </p:sp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3475" y="677863"/>
            <a:ext cx="4591050" cy="3444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6C21D-17F6-4F71-B3DB-927FADD8032D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29F96-CC97-4F32-932A-482B8DAE75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43182"/>
            <a:ext cx="9144000" cy="1470025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РЕФЛЕКСИЯ </a:t>
            </a:r>
            <a:r>
              <a:rPr lang="ru-RU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УЧЕБНОЙ </a:t>
            </a:r>
            <a:r>
              <a:rPr lang="ru-RU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714356"/>
            <a:ext cx="6859570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</a:p>
          <a:p>
            <a:pPr algn="ctr"/>
            <a:r>
              <a:rPr lang="ru-RU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715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100" b="1" i="1" cap="all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этапа</a:t>
            </a:r>
          </a:p>
          <a:p>
            <a:pPr algn="ctr"/>
            <a:endParaRPr lang="ru-RU" sz="51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51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Самооценка учащимися результатов своей учебной деятельности, осознание метода построения и границ применения нового способа действия.</a:t>
            </a:r>
          </a:p>
          <a:p>
            <a:pPr algn="ctr"/>
            <a:endParaRPr lang="ru-RU" sz="5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454967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i="1" dirty="0" smtClean="0">
                <a:solidFill>
                  <a:srgbClr val="002060"/>
                </a:solidFill>
              </a:rPr>
              <a:t> намечаются цели дальнейшей деятельности и определяются задания для самоподготовки (домашнее задание с элементами выбора, творчества)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86272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реализации этой цели:</a:t>
            </a:r>
            <a:endParaRPr lang="ru-RU" sz="5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92867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i="1" dirty="0" smtClean="0">
                <a:solidFill>
                  <a:srgbClr val="002060"/>
                </a:solidFill>
              </a:rPr>
              <a:t> организуется рефлексия и самооценка учениками собственной учебной деятельности на </a:t>
            </a:r>
            <a:r>
              <a:rPr lang="ru-RU" sz="3600" b="1" i="1" dirty="0" smtClean="0">
                <a:solidFill>
                  <a:srgbClr val="002060"/>
                </a:solidFill>
              </a:rPr>
              <a:t>уроке;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786058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i="1" dirty="0" smtClean="0">
                <a:solidFill>
                  <a:srgbClr val="002060"/>
                </a:solidFill>
              </a:rPr>
              <a:t> учащиеся соотносят цель и результаты своей учебной деятельности и фиксируют степень их </a:t>
            </a:r>
            <a:r>
              <a:rPr lang="ru-RU" sz="3600" b="1" i="1" dirty="0" smtClean="0">
                <a:solidFill>
                  <a:srgbClr val="002060"/>
                </a:solidFill>
              </a:rPr>
              <a:t>соответствия;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285720" y="428604"/>
            <a:ext cx="8389937" cy="3023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1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500" b="1" i="1" dirty="0">
                <a:solidFill>
                  <a:srgbClr val="800000"/>
                </a:solidFill>
                <a:ea typeface="Droid Sans Fallback" charset="0"/>
                <a:cs typeface="Droid Sans Fallback" charset="0"/>
              </a:rPr>
              <a:t>Виды рефлексии</a:t>
            </a:r>
          </a:p>
          <a:p>
            <a:pPr algn="ctr">
              <a:lnSpc>
                <a:spcPct val="11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i="1" dirty="0">
              <a:solidFill>
                <a:srgbClr val="800000"/>
              </a:solidFill>
              <a:ea typeface="Droid Sans Fallback" charset="0"/>
              <a:cs typeface="Droid Sans Fallback" charset="0"/>
            </a:endParaRPr>
          </a:p>
          <a:p>
            <a:pPr algn="ctr">
              <a:lnSpc>
                <a:spcPct val="11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i="1" dirty="0">
              <a:solidFill>
                <a:srgbClr val="800000"/>
              </a:solidFill>
              <a:ea typeface="Droid Sans Fallback" charset="0"/>
              <a:cs typeface="Droid Sans Fallback" charset="0"/>
            </a:endParaRPr>
          </a:p>
          <a:p>
            <a:pPr algn="ctr">
              <a:lnSpc>
                <a:spcPct val="11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i="1" dirty="0">
              <a:solidFill>
                <a:srgbClr val="800000"/>
              </a:solidFill>
              <a:ea typeface="Droid Sans Fallback" charset="0"/>
              <a:cs typeface="Droid Sans Fallback" charset="0"/>
            </a:endParaRPr>
          </a:p>
          <a:p>
            <a:pPr algn="ctr">
              <a:lnSpc>
                <a:spcPct val="11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 dirty="0">
                <a:solidFill>
                  <a:srgbClr val="800000"/>
                </a:solidFill>
                <a:ea typeface="Droid Sans Fallback" charset="0"/>
                <a:cs typeface="Droid Sans Fallback" charset="0"/>
              </a:rPr>
              <a:t> 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539750" y="2060575"/>
            <a:ext cx="8207375" cy="3313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42950" y="1543050"/>
            <a:ext cx="7126288" cy="4510088"/>
          </a:xfrm>
          <a:prstGeom prst="rect">
            <a:avLst/>
          </a:prstGeom>
          <a:solidFill>
            <a:schemeClr val="accent4">
              <a:lumMod val="60000"/>
              <a:lumOff val="40000"/>
              <a:alpha val="48000"/>
            </a:schemeClr>
          </a:solidFill>
          <a:ln w="9525">
            <a:noFill/>
            <a:round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Рефлексия настроения и </a:t>
            </a:r>
            <a:r>
              <a:rPr lang="ru-RU" sz="3200" b="1" i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эмоциольнального</a:t>
            </a:r>
            <a:r>
              <a:rPr lang="ru-RU" sz="32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состояния</a:t>
            </a:r>
            <a:endParaRPr lang="ru-RU" sz="3200" b="1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92867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Прием 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27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«Радуга»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2700000" scaled="0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714620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/>
              <a:t>У каждого учащегося имеется палитра цветов радуги. Каждый ученик в конце урока выбирает цвет, определяющий его эмоциональное состояние и настроение. </a:t>
            </a:r>
            <a:endParaRPr lang="ru-RU" sz="40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2" y="214290"/>
            <a:ext cx="3214678" cy="64291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1142984"/>
            <a:ext cx="3214678" cy="6429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282" y="4000504"/>
            <a:ext cx="3214678" cy="642918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282" y="2143116"/>
            <a:ext cx="3214678" cy="642918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3071810"/>
            <a:ext cx="3214678" cy="642918"/>
          </a:xfrm>
          <a:prstGeom prst="round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5929330"/>
            <a:ext cx="3214678" cy="642918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2" y="5000636"/>
            <a:ext cx="3214678" cy="64291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8992" y="0"/>
            <a:ext cx="571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Активность, лидерство, настойчивость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8992" y="1142984"/>
            <a:ext cx="571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нергия, сомнение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8992" y="2000240"/>
            <a:ext cx="571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Терпимость, уверенность в себе, оригинальность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28992" y="3071810"/>
            <a:ext cx="571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Обязательность, стабильность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28992" y="3786190"/>
            <a:ext cx="571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Спокойствие, размышление, комфортность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8992" y="5000636"/>
            <a:ext cx="571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Организованность, идеализм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715016"/>
            <a:ext cx="571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Интуиция, вдохновение, артистизм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 Содержание учебного материала</a:t>
            </a:r>
            <a:endParaRPr lang="ru-RU" sz="3200" b="1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500042"/>
            <a:ext cx="7858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27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Прием 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0000"/>
                    </a:gs>
                    <a:gs pos="39999">
                      <a:srgbClr val="0A128C"/>
                    </a:gs>
                    <a:gs pos="70000">
                      <a:srgbClr val="181CC7"/>
                    </a:gs>
                    <a:gs pos="88000">
                      <a:srgbClr val="7005D4"/>
                    </a:gs>
                    <a:gs pos="100000">
                      <a:srgbClr val="8C3D91"/>
                    </a:gs>
                  </a:gsLst>
                  <a:lin ang="27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«Рюкзак»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00000"/>
                  </a:gs>
                  <a:gs pos="39999">
                    <a:srgbClr val="0A128C"/>
                  </a:gs>
                  <a:gs pos="70000">
                    <a:srgbClr val="181CC7"/>
                  </a:gs>
                  <a:gs pos="88000">
                    <a:srgbClr val="7005D4"/>
                  </a:gs>
                  <a:gs pos="100000">
                    <a:srgbClr val="8C3D91"/>
                  </a:gs>
                </a:gsLst>
                <a:lin ang="2700000" scaled="0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Учитель\Desktop\72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3071810"/>
            <a:ext cx="1857388" cy="18573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1225689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/>
              <a:t>Суть – </a:t>
            </a:r>
          </a:p>
          <a:p>
            <a:r>
              <a:rPr lang="ru-RU" sz="4000" b="1" i="1" dirty="0" smtClean="0"/>
              <a:t>зафиксировать </a:t>
            </a:r>
            <a:endParaRPr lang="ru-RU" sz="4000" b="1" i="1" dirty="0" smtClean="0"/>
          </a:p>
          <a:p>
            <a:r>
              <a:rPr lang="ru-RU" sz="4000" b="1" i="1" dirty="0" smtClean="0"/>
              <a:t>свои </a:t>
            </a:r>
            <a:r>
              <a:rPr lang="ru-RU" sz="4000" b="1" i="1" dirty="0"/>
              <a:t>продвижения в учебе, а также </a:t>
            </a:r>
            <a:r>
              <a:rPr lang="ru-RU" sz="4000" b="1" i="1" dirty="0" smtClean="0"/>
              <a:t>в </a:t>
            </a:r>
            <a:r>
              <a:rPr lang="ru-RU" sz="4000" b="1" i="1" dirty="0"/>
              <a:t>отношениях </a:t>
            </a:r>
            <a:r>
              <a:rPr lang="ru-RU" sz="4000" b="1" i="1" dirty="0" smtClean="0"/>
              <a:t>с </a:t>
            </a:r>
            <a:r>
              <a:rPr lang="ru-RU" sz="4000" b="1" i="1" dirty="0"/>
              <a:t>другими. </a:t>
            </a:r>
            <a:endParaRPr lang="ru-RU" sz="4000" b="1" i="1" dirty="0" smtClean="0"/>
          </a:p>
          <a:p>
            <a:r>
              <a:rPr lang="ru-RU" sz="4000" b="1" i="1" dirty="0" smtClean="0"/>
              <a:t>Рюкзак </a:t>
            </a:r>
            <a:r>
              <a:rPr lang="ru-RU" sz="4000" b="1" i="1" dirty="0" smtClean="0"/>
              <a:t>«</a:t>
            </a:r>
            <a:r>
              <a:rPr lang="ru-RU" sz="4000" b="1" i="1" dirty="0" smtClean="0"/>
              <a:t>перемещается» </a:t>
            </a:r>
            <a:endParaRPr lang="ru-RU" sz="4000" b="1" i="1" dirty="0" smtClean="0"/>
          </a:p>
          <a:p>
            <a:r>
              <a:rPr lang="ru-RU" sz="4000" b="1" i="1" dirty="0" smtClean="0"/>
              <a:t>от </a:t>
            </a:r>
            <a:r>
              <a:rPr lang="ru-RU" sz="4000" b="1" i="1" dirty="0"/>
              <a:t>одного ученика </a:t>
            </a:r>
            <a:endParaRPr lang="ru-RU" sz="4000" b="1" i="1" dirty="0" smtClean="0"/>
          </a:p>
          <a:p>
            <a:r>
              <a:rPr lang="ru-RU" sz="4000" b="1" i="1" dirty="0" smtClean="0"/>
              <a:t>к </a:t>
            </a:r>
            <a:r>
              <a:rPr lang="ru-RU" sz="4000" b="1" i="1" dirty="0"/>
              <a:t>другому. Каждый </a:t>
            </a:r>
            <a:r>
              <a:rPr lang="ru-RU" sz="4000" b="1" i="1" dirty="0" smtClean="0"/>
              <a:t>фиксирует конкретный пример своего успеха. </a:t>
            </a:r>
            <a:endParaRPr lang="ru-RU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r>
              <a:rPr lang="ru-RU" sz="3200" b="1" i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Деятельность</a:t>
            </a:r>
            <a:endParaRPr lang="ru-RU" sz="3200" b="1" i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00042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9999FF"/>
                    </a:gs>
                    <a:gs pos="60001">
                      <a:srgbClr val="2E6792"/>
                    </a:gs>
                    <a:gs pos="71001">
                      <a:srgbClr val="3333CC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27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Прием 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9999FF"/>
                    </a:gs>
                    <a:gs pos="60001">
                      <a:srgbClr val="2E6792"/>
                    </a:gs>
                    <a:gs pos="71001">
                      <a:srgbClr val="3333CC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27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«телеграмма»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9999FF"/>
                  </a:gs>
                  <a:gs pos="60001">
                    <a:srgbClr val="2E6792"/>
                  </a:gs>
                  <a:gs pos="71001">
                    <a:srgbClr val="3333CC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2700000" scaled="0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214554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/>
              <a:t>Приём </a:t>
            </a:r>
            <a:r>
              <a:rPr lang="ru-RU" sz="4000" b="1" i="1" dirty="0"/>
              <a:t>актуализации субъективного опыта. </a:t>
            </a:r>
            <a:r>
              <a:rPr lang="ru-RU" sz="4000" b="1" i="1" dirty="0" smtClean="0"/>
              <a:t>Кратко </a:t>
            </a:r>
            <a:r>
              <a:rPr lang="ru-RU" sz="4000" b="1" i="1" dirty="0"/>
              <a:t>написать самое важное, что уяснил с урока с пожеланиями соседу по парте и отправить </a:t>
            </a:r>
            <a:r>
              <a:rPr lang="ru-RU" sz="4000" b="1" i="1" dirty="0" smtClean="0"/>
              <a:t>«телеграмму». </a:t>
            </a:r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(Я уяснил(а) сегодня на уроке…; хочу поделиться полученными знаниями…)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2" y="214290"/>
            <a:ext cx="3214678" cy="64291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1142984"/>
            <a:ext cx="3214678" cy="64291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282" y="4000504"/>
            <a:ext cx="3214678" cy="642918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282" y="2143116"/>
            <a:ext cx="3214678" cy="642918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3071810"/>
            <a:ext cx="3214678" cy="642918"/>
          </a:xfrm>
          <a:prstGeom prst="round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5929330"/>
            <a:ext cx="3214678" cy="642918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2" y="5000636"/>
            <a:ext cx="3214678" cy="64291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8992" y="0"/>
            <a:ext cx="571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Активность, лидерство, настойчивость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8992" y="1142984"/>
            <a:ext cx="571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нергия, сомнение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8992" y="2000240"/>
            <a:ext cx="571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Терпимость, уверенность в себе, оригинальность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28992" y="3071810"/>
            <a:ext cx="571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Обязательность, стабильность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28992" y="3786190"/>
            <a:ext cx="571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Спокойствие, размышление, комфортность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8992" y="5000636"/>
            <a:ext cx="5715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Организованность, идеализм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8992" y="5715016"/>
            <a:ext cx="5715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Интуиция, вдохновение, артистизм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260</Words>
  <Application>Microsoft Office PowerPoint</Application>
  <PresentationFormat>Экран (4:3)</PresentationFormat>
  <Paragraphs>48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РЕФЛЕКСИЯ  УЧЕБНОЙ ДЕЯТЕЛЬНОСТИ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user</cp:lastModifiedBy>
  <cp:revision>29</cp:revision>
  <dcterms:created xsi:type="dcterms:W3CDTF">2017-03-27T07:41:42Z</dcterms:created>
  <dcterms:modified xsi:type="dcterms:W3CDTF">2017-03-27T14:26:51Z</dcterms:modified>
</cp:coreProperties>
</file>